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307" r:id="rId2"/>
    <p:sldId id="257" r:id="rId3"/>
    <p:sldId id="308" r:id="rId4"/>
    <p:sldId id="311" r:id="rId5"/>
    <p:sldId id="310" r:id="rId6"/>
    <p:sldId id="313" r:id="rId7"/>
    <p:sldId id="315" r:id="rId8"/>
    <p:sldId id="318" r:id="rId9"/>
    <p:sldId id="317" r:id="rId10"/>
    <p:sldId id="312" r:id="rId11"/>
    <p:sldId id="316" r:id="rId12"/>
    <p:sldId id="341" r:id="rId13"/>
    <p:sldId id="346" r:id="rId14"/>
    <p:sldId id="331" r:id="rId15"/>
    <p:sldId id="342" r:id="rId16"/>
    <p:sldId id="344" r:id="rId17"/>
    <p:sldId id="343" r:id="rId18"/>
    <p:sldId id="345" r:id="rId19"/>
    <p:sldId id="319" r:id="rId20"/>
    <p:sldId id="347" r:id="rId21"/>
    <p:sldId id="32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22" r:id="rId31"/>
    <p:sldId id="340" r:id="rId32"/>
    <p:sldId id="325" r:id="rId33"/>
    <p:sldId id="329" r:id="rId34"/>
    <p:sldId id="330" r:id="rId35"/>
    <p:sldId id="294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>
          <p15:clr>
            <a:srgbClr val="A4A3A4"/>
          </p15:clr>
        </p15:guide>
        <p15:guide id="2" pos="4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3AD"/>
    <a:srgbClr val="865B3E"/>
    <a:srgbClr val="F29A5B"/>
    <a:srgbClr val="C8D85B"/>
    <a:srgbClr val="B09277"/>
    <a:srgbClr val="B09278"/>
    <a:srgbClr val="A6C0A4"/>
    <a:srgbClr val="85AA84"/>
    <a:srgbClr val="A5C0A4"/>
    <a:srgbClr val="F08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1" autoAdjust="0"/>
    <p:restoredTop sz="94414" autoAdjust="0"/>
  </p:normalViewPr>
  <p:slideViewPr>
    <p:cSldViewPr snapToGrid="0" showGuides="1">
      <p:cViewPr varScale="1">
        <p:scale>
          <a:sx n="69" d="100"/>
          <a:sy n="69" d="100"/>
        </p:scale>
        <p:origin x="834" y="96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524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15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494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530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735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565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757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701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853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632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698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416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877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458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328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9789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45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457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7793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946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8278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176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4736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7325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7395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836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575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896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1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458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87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24.jp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25.jp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26.jp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039141" y="1861220"/>
            <a:ext cx="60308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Lắng</a:t>
            </a:r>
            <a:r>
              <a:rPr lang="en-US" altLang="zh-CN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lịch</a:t>
            </a:r>
            <a:r>
              <a:rPr lang="en-US" altLang="zh-CN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lang="en-US" altLang="zh-CN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nước</a:t>
            </a:r>
            <a:r>
              <a:rPr lang="en-US" altLang="zh-CN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mình</a:t>
            </a:r>
            <a:endParaRPr lang="en-US" altLang="zh-CN" sz="6000" b="1" i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87696" y="266956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865B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sz="1800" b="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15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1720413" cy="131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9431" y="194229"/>
            <a:ext cx="668713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3352" y="1586657"/>
            <a:ext cx="3193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lang="en-US" sz="3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5-Point Star 34"/>
          <p:cNvSpPr/>
          <p:nvPr/>
        </p:nvSpPr>
        <p:spPr>
          <a:xfrm>
            <a:off x="1009227" y="1720954"/>
            <a:ext cx="219585" cy="2546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5663" y="2746272"/>
            <a:ext cx="219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2586992" y="2655485"/>
            <a:ext cx="831272" cy="32360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632501" y="3007882"/>
            <a:ext cx="831272" cy="30269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7746880" y="3435406"/>
            <a:ext cx="927100" cy="107887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746880" y="3414663"/>
            <a:ext cx="916847" cy="50617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746880" y="2823538"/>
            <a:ext cx="840314" cy="53792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7736627" y="3361458"/>
            <a:ext cx="927100" cy="1329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19870" y="2322416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89338" y="3131938"/>
            <a:ext cx="4147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673980" y="2380536"/>
            <a:ext cx="1489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712759" y="3008693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726152" y="3623806"/>
            <a:ext cx="1947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726152" y="4326830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66855" y="901035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A. PHẦN ĐỌC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0591504" y="467956"/>
            <a:ext cx="1247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CC3300"/>
                </a:solidFill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31522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297693" y="2166127"/>
            <a:ext cx="602237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u="sng" dirty="0" err="1" smtClean="0">
                <a:solidFill>
                  <a:srgbClr val="FF0000"/>
                </a:solidFill>
                <a:latin typeface="Segoe Script" panose="030B0504020000000003" pitchFamily="66" charset="0"/>
              </a:rPr>
              <a:t>Văn</a:t>
            </a:r>
            <a:r>
              <a:rPr lang="en-US" altLang="zh-CN" sz="3600" b="1" u="sng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 </a:t>
            </a:r>
            <a:r>
              <a:rPr lang="en-US" altLang="zh-CN" sz="3600" b="1" u="sng" dirty="0" err="1" smtClean="0">
                <a:solidFill>
                  <a:srgbClr val="FF0000"/>
                </a:solidFill>
                <a:latin typeface="Segoe Script" panose="030B0504020000000003" pitchFamily="66" charset="0"/>
              </a:rPr>
              <a:t>bản</a:t>
            </a:r>
            <a:r>
              <a:rPr lang="en-US" altLang="zh-CN" sz="3600" b="1" u="sng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 1: </a:t>
            </a:r>
          </a:p>
          <a:p>
            <a:pPr algn="ctr">
              <a:lnSpc>
                <a:spcPct val="150000"/>
              </a:lnSpc>
            </a:pPr>
            <a:r>
              <a:rPr lang="en-US" altLang="zh-CN" sz="6000" b="1" dirty="0" err="1" smtClean="0">
                <a:solidFill>
                  <a:srgbClr val="FF0000"/>
                </a:solidFill>
                <a:latin typeface="Segoe Script" panose="030B0504020000000003" pitchFamily="66" charset="0"/>
              </a:rPr>
              <a:t>Thánh</a:t>
            </a:r>
            <a:r>
              <a:rPr lang="en-US" altLang="zh-CN" sz="60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Segoe Script" panose="030B0504020000000003" pitchFamily="66" charset="0"/>
              </a:rPr>
              <a:t>Gióng</a:t>
            </a:r>
            <a:endParaRPr lang="zh-CN" altLang="en-US" sz="60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2148054" cy="164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1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2148054" cy="1643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87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7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2148054" cy="16433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7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1720413" cy="131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99" y="104574"/>
            <a:ext cx="537198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5938" y="1075142"/>
            <a:ext cx="4522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5821" y="1640419"/>
            <a:ext cx="1672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3660" y="1653186"/>
            <a:ext cx="219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5821" y="2153854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12189" y="3672070"/>
            <a:ext cx="2752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31172" y="3672070"/>
            <a:ext cx="319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78120" y="2151526"/>
            <a:ext cx="208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9817612" y="445824"/>
            <a:ext cx="1247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CC3300"/>
                </a:solidFill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8" name="Rectangle 7"/>
          <p:cNvSpPr/>
          <p:nvPr/>
        </p:nvSpPr>
        <p:spPr>
          <a:xfrm>
            <a:off x="2381915" y="2824613"/>
            <a:ext cx="6128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xâm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34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" grpId="0"/>
      <p:bldP spid="7" grpId="0"/>
      <p:bldP spid="15" grpId="0"/>
      <p:bldP spid="16" grpId="0"/>
      <p:bldP spid="17" grpId="0"/>
      <p:bldP spid="18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07"/>
            <a:ext cx="12192000" cy="34648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2741"/>
            <a:ext cx="12192000" cy="374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218"/>
            <a:ext cx="12192000" cy="583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5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243"/>
            <a:ext cx="12373911" cy="617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55"/>
            <a:ext cx="12192000" cy="62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8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2148054" cy="16433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64132" y="479246"/>
            <a:ext cx="98090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 đánh số thứ tự vào từng ô trước các chi tiết dưới đây theo đúng trình tự xuất hiện trong truyện Thánh Gióng:</a:t>
            </a:r>
            <a:endParaRPr lang="en-US" sz="2800" b="1" i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Giặc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Ân xâm lược, vua sai sứ giả rao tìm người tài cứu nước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vợ chồng ông lão ao ước có một đứa con.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 đồng thấy một vết chân to ướm thử.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Gióng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 nhanh như thổi, bà con làng xóm phải góp gạo nuôi.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 ra Gióng, lên ba vẫn không biết nói.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 rao, Gióng liền nói được ngỏ lời xin đi đánh giặc.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Gióng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 ngựa sắt lên núi Sóc Sơn và bay lên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trời.</a:t>
            </a:r>
            <a:endParaRPr lang="en-US" sz="2800" dirty="0" smtClean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Vua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mang ngựa sắt, roi sắt, giáp sắt đến, Gióng vươn vai cao hơn trượng, phi ngựa xông vào trận, giặc tan.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Vua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nhớ công ơn, lập đền thờ.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43326" y="1473688"/>
            <a:ext cx="420806" cy="291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443326" y="1892981"/>
            <a:ext cx="420806" cy="291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1443326" y="2306299"/>
            <a:ext cx="420806" cy="291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1443326" y="2747183"/>
            <a:ext cx="420806" cy="291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443326" y="3180435"/>
            <a:ext cx="420806" cy="291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423240" y="3625297"/>
            <a:ext cx="420806" cy="291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1433283" y="4066181"/>
            <a:ext cx="420806" cy="291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8</a:t>
            </a: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1433283" y="4507117"/>
            <a:ext cx="420806" cy="291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</a:t>
            </a:r>
            <a:endParaRPr lang="en-US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1422305" y="5326047"/>
            <a:ext cx="420806" cy="312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138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22887"/>
            <a:ext cx="453536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37506" y="1203521"/>
            <a:ext cx="1631216" cy="410945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4000" b="1" i="1" dirty="0" err="1" smtClean="0">
                <a:solidFill>
                  <a:schemeClr val="accent6"/>
                </a:solidFill>
                <a:latin typeface="+mj-lt"/>
                <a:ea typeface="Batang" panose="02030600000101010101" pitchFamily="18" charset="-127"/>
              </a:rPr>
              <a:t>Mục</a:t>
            </a:r>
            <a:r>
              <a:rPr lang="en-US" altLang="zh-CN" sz="4000" b="1" i="1" dirty="0" smtClean="0">
                <a:solidFill>
                  <a:schemeClr val="accent6"/>
                </a:solidFill>
                <a:latin typeface="+mj-lt"/>
                <a:ea typeface="Batang" panose="02030600000101010101" pitchFamily="18" charset="-127"/>
              </a:rPr>
              <a:t> </a:t>
            </a:r>
            <a:r>
              <a:rPr lang="en-US" altLang="zh-CN" sz="4000" b="1" i="1" dirty="0" err="1" smtClean="0">
                <a:solidFill>
                  <a:schemeClr val="accent6"/>
                </a:solidFill>
                <a:latin typeface="+mj-lt"/>
                <a:ea typeface="Batang" panose="02030600000101010101" pitchFamily="18" charset="-127"/>
              </a:rPr>
              <a:t>tiêu</a:t>
            </a:r>
            <a:r>
              <a:rPr lang="en-US" altLang="zh-CN" sz="4000" b="1" i="1" dirty="0">
                <a:solidFill>
                  <a:schemeClr val="accent6"/>
                </a:solidFill>
                <a:latin typeface="+mj-lt"/>
                <a:ea typeface="Batang" panose="02030600000101010101" pitchFamily="18" charset="-127"/>
              </a:rPr>
              <a:t> </a:t>
            </a:r>
            <a:r>
              <a:rPr lang="en-US" altLang="zh-CN" sz="4000" b="1" i="1" dirty="0" err="1" smtClean="0">
                <a:solidFill>
                  <a:schemeClr val="accent6"/>
                </a:solidFill>
                <a:latin typeface="+mj-lt"/>
                <a:ea typeface="Batang" panose="02030600000101010101" pitchFamily="18" charset="-127"/>
              </a:rPr>
              <a:t>bài</a:t>
            </a:r>
            <a:r>
              <a:rPr lang="en-US" altLang="zh-CN" sz="4000" b="1" i="1" dirty="0" smtClean="0">
                <a:solidFill>
                  <a:schemeClr val="accent6"/>
                </a:solidFill>
                <a:latin typeface="+mj-lt"/>
                <a:ea typeface="Batang" panose="02030600000101010101" pitchFamily="18" charset="-127"/>
              </a:rPr>
              <a:t> </a:t>
            </a:r>
            <a:r>
              <a:rPr lang="en-US" altLang="zh-CN" sz="4000" b="1" i="1" dirty="0" err="1" smtClean="0">
                <a:solidFill>
                  <a:schemeClr val="accent6"/>
                </a:solidFill>
                <a:latin typeface="+mj-lt"/>
                <a:ea typeface="Batang" panose="02030600000101010101" pitchFamily="18" charset="-127"/>
              </a:rPr>
              <a:t>học</a:t>
            </a:r>
            <a:endParaRPr lang="zh-CN" altLang="en-US" sz="4000" b="1" i="1" dirty="0">
              <a:solidFill>
                <a:schemeClr val="accent6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zh-CN" altLang="en-US" sz="5400" b="1" i="1" dirty="0">
              <a:solidFill>
                <a:schemeClr val="accent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296011" y="690316"/>
            <a:ext cx="6238094" cy="876575"/>
            <a:chOff x="4389121" y="1084217"/>
            <a:chExt cx="6309360" cy="736216"/>
          </a:xfrm>
        </p:grpSpPr>
        <p:sp>
          <p:nvSpPr>
            <p:cNvPr id="8" name="五边形 7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yếu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tố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altLang="zh-CN" sz="23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ruyện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truyền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thuyết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endPara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571173" y="1264608"/>
              <a:ext cx="532321" cy="499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29A5B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2400" b="1" dirty="0">
                <a:solidFill>
                  <a:srgbClr val="F29A5B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296011" y="1924505"/>
            <a:ext cx="6238093" cy="881599"/>
            <a:chOff x="4389121" y="1084217"/>
            <a:chExt cx="6309360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    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nhân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vật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chi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23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tiêu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 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tính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chỉnh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thể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tác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phẩm</a:t>
              </a:r>
              <a:endPara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543329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A6C0A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A6C0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476007" y="3145424"/>
            <a:ext cx="6037399" cy="852970"/>
            <a:chOff x="4389121" y="1084216"/>
            <a:chExt cx="6309360" cy="736216"/>
          </a:xfrm>
        </p:grpSpPr>
        <p:sp>
          <p:nvSpPr>
            <p:cNvPr id="34" name="五边形 33"/>
            <p:cNvSpPr/>
            <p:nvPr/>
          </p:nvSpPr>
          <p:spPr>
            <a:xfrm flipH="1">
              <a:off x="4389121" y="1084216"/>
              <a:ext cx="6309360" cy="736216"/>
            </a:xfrm>
            <a:prstGeom prst="homePlate">
              <a:avLst/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     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Tình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cảm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cảm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xúc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người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viết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ngôn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ngữ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bản</a:t>
              </a:r>
              <a:endPara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85095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B0927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B0927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423031" y="4337714"/>
            <a:ext cx="6085627" cy="1003453"/>
            <a:chOff x="4389120" y="1084216"/>
            <a:chExt cx="6309360" cy="882270"/>
          </a:xfrm>
        </p:grpSpPr>
        <p:sp>
          <p:nvSpPr>
            <p:cNvPr id="38" name="五边形 37"/>
            <p:cNvSpPr/>
            <p:nvPr/>
          </p:nvSpPr>
          <p:spPr>
            <a:xfrm flipH="1">
              <a:off x="4389120" y="1084216"/>
              <a:ext cx="6309360" cy="882270"/>
            </a:xfrm>
            <a:prstGeom prst="homePlate">
              <a:avLst/>
            </a:prstGeom>
            <a:solidFill>
              <a:srgbClr val="C8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 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giữ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gìn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phát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huy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truyền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thống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dựng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nước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giữ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nước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;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trân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trọng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giá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trị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2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3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hóa</a:t>
              </a:r>
              <a:endPara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菱形 38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571496" y="1309095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C8D85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C8D85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1720413" cy="131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99" y="104574"/>
            <a:ext cx="537198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5938" y="1075142"/>
            <a:ext cx="4522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5821" y="1640419"/>
            <a:ext cx="1672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399" y="1640419"/>
            <a:ext cx="219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5821" y="2153854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5821" y="2709346"/>
            <a:ext cx="2752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1709" y="2705213"/>
            <a:ext cx="319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45821" y="3275510"/>
            <a:ext cx="149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4949" y="3275510"/>
            <a:ext cx="115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86189" y="2151999"/>
            <a:ext cx="8326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xâm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9817612" y="445824"/>
            <a:ext cx="1247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CC3300"/>
                </a:solidFill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8" name="Rectangle 7"/>
          <p:cNvSpPr/>
          <p:nvPr/>
        </p:nvSpPr>
        <p:spPr>
          <a:xfrm>
            <a:off x="2381915" y="3643229"/>
            <a:ext cx="84931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Gióng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đánh tan giặc và bay về</a:t>
            </a:r>
            <a:r>
              <a:rPr lang="vi-VN" sz="2800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Còn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vi-VN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Những </a:t>
            </a: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</a:rPr>
              <a:t>vết tích còn lại của</a:t>
            </a:r>
            <a:r>
              <a:rPr lang="vi-VN" sz="2800" spc="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</a:rPr>
              <a:t>Gióng.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401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" grpId="0"/>
      <p:bldP spid="7" grpId="0"/>
      <p:bldP spid="15" grpId="0"/>
      <p:bldP spid="16" grpId="0"/>
      <p:bldP spid="17" grpId="0"/>
      <p:bldP spid="18" grpId="0"/>
      <p:bldP spid="21" grpId="0"/>
      <p:bldP spid="24" grpId="0"/>
      <p:bldP spid="27" grpId="0"/>
      <p:bldP spid="28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12502" y="97878"/>
            <a:ext cx="1720413" cy="131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99" y="104574"/>
            <a:ext cx="537198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3848" y="942498"/>
            <a:ext cx="4662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7598" y="1542171"/>
            <a:ext cx="4200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3848" y="2123408"/>
            <a:ext cx="4387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252409" y="398056"/>
            <a:ext cx="1247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CC3300"/>
                </a:solidFill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54365" y="2743722"/>
            <a:ext cx="5644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49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748890"/>
              </p:ext>
            </p:extLst>
          </p:nvPr>
        </p:nvGraphicFramePr>
        <p:xfrm>
          <a:off x="181911" y="803180"/>
          <a:ext cx="11335574" cy="52194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2381">
                  <a:extLst>
                    <a:ext uri="{9D8B030D-6E8A-4147-A177-3AD203B41FA5}">
                      <a16:colId xmlns:a16="http://schemas.microsoft.com/office/drawing/2014/main" val="635202805"/>
                    </a:ext>
                  </a:extLst>
                </a:gridCol>
                <a:gridCol w="2954131">
                  <a:extLst>
                    <a:ext uri="{9D8B030D-6E8A-4147-A177-3AD203B41FA5}">
                      <a16:colId xmlns:a16="http://schemas.microsoft.com/office/drawing/2014/main" val="3150509798"/>
                    </a:ext>
                  </a:extLst>
                </a:gridCol>
                <a:gridCol w="3529424">
                  <a:extLst>
                    <a:ext uri="{9D8B030D-6E8A-4147-A177-3AD203B41FA5}">
                      <a16:colId xmlns:a16="http://schemas.microsoft.com/office/drawing/2014/main" val="808299019"/>
                    </a:ext>
                  </a:extLst>
                </a:gridCol>
                <a:gridCol w="3919638">
                  <a:extLst>
                    <a:ext uri="{9D8B030D-6E8A-4147-A177-3AD203B41FA5}">
                      <a16:colId xmlns:a16="http://schemas.microsoft.com/office/drawing/2014/main" val="2006412472"/>
                    </a:ext>
                  </a:extLst>
                </a:gridCol>
              </a:tblGrid>
              <a:tr h="5287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70758"/>
                  </a:ext>
                </a:extLst>
              </a:tr>
              <a:tr h="5287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VN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Thánh Gióng ra đời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566350"/>
                  </a:ext>
                </a:extLst>
              </a:tr>
              <a:tr h="5287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VN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Thánh Gióng lớn lên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133781"/>
                  </a:ext>
                </a:extLst>
              </a:tr>
              <a:tr h="5287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VN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Thánh Gióng ra trận và chiến thắng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053942"/>
                  </a:ext>
                </a:extLst>
              </a:tr>
              <a:tr h="8502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VN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Thánh Gióng bay về trời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221972"/>
                  </a:ext>
                </a:extLst>
              </a:tr>
              <a:tr h="5287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Trình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tự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diễn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biến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sự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việc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thế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nào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VN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tiết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kỳ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ảo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nhằm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thể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điều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gì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Thái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tình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cảm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dân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đối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với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vật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sự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kiện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gì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36273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997235" y="170119"/>
            <a:ext cx="337547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PHIẾU HỌC TẬP SỐ 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9734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734633" y="4777902"/>
            <a:ext cx="1540221" cy="156155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73895" y="4922079"/>
            <a:ext cx="1534016" cy="149469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591504" y="1465718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112358" y="205441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12502" y="97878"/>
            <a:ext cx="1720413" cy="131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99" y="104574"/>
            <a:ext cx="537198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3848" y="871618"/>
            <a:ext cx="4359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3848" y="1403784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3848" y="1886553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252409" y="398056"/>
            <a:ext cx="1247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CC3300"/>
                </a:solidFill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8483" y="2328373"/>
            <a:ext cx="4863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3278" y="2776906"/>
            <a:ext cx="3042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buFontTx/>
              <a:buChar char="-"/>
            </a:pPr>
            <a:r>
              <a:rPr lang="en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 </a:t>
            </a:r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ra </a:t>
            </a:r>
            <a:r>
              <a:rPr lang="en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317283" y="3193246"/>
            <a:ext cx="10479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mẹ ướm chân – thụ thai, 12 tháng mới sinh; cậu bé lên ba 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nói, cười.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7283" y="4015328"/>
            <a:ext cx="9621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68980" y="3567675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3848" y="4909623"/>
            <a:ext cx="3006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 </a:t>
            </a:r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lớn </a:t>
            </a:r>
            <a:r>
              <a:rPr lang="en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9257" y="4922079"/>
            <a:ext cx="10968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68980" y="4464129"/>
            <a:ext cx="699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thức đánh giặc cứu nước được đặt lên hàng đầu.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07911" y="5792781"/>
            <a:ext cx="5787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 thần dân tộc khi có nạn ngoại xâm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579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6" grpId="0"/>
      <p:bldP spid="3" grpId="0"/>
      <p:bldP spid="7" grpId="0"/>
      <p:bldP spid="8" grpId="0"/>
      <p:bldP spid="21" grpId="0"/>
      <p:bldP spid="9" grpId="0"/>
      <p:bldP spid="24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734633" y="4777902"/>
            <a:ext cx="1540221" cy="156155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73895" y="4922079"/>
            <a:ext cx="1534016" cy="149469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591504" y="1465718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112358" y="205441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12502" y="97878"/>
            <a:ext cx="1720413" cy="131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99" y="104574"/>
            <a:ext cx="537198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3848" y="871618"/>
            <a:ext cx="4359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3848" y="1403784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3848" y="1886553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252409" y="398056"/>
            <a:ext cx="1247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CC3300"/>
                </a:solidFill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8483" y="2328373"/>
            <a:ext cx="4863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7530" y="2808809"/>
            <a:ext cx="4814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 </a:t>
            </a:r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ra trận và chiến </a:t>
            </a:r>
            <a:r>
              <a:rPr lang="en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1206" y="2817690"/>
            <a:ext cx="11037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2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uật</a:t>
            </a:r>
            <a:r>
              <a:rPr lang="en-US" sz="2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4633" y="3701401"/>
            <a:ext cx="6340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khuất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b="1" i="1" dirty="0"/>
          </a:p>
        </p:txBody>
      </p:sp>
      <p:sp>
        <p:nvSpPr>
          <p:cNvPr id="18" name="Rectangle 17"/>
          <p:cNvSpPr/>
          <p:nvPr/>
        </p:nvSpPr>
        <p:spPr>
          <a:xfrm>
            <a:off x="711445" y="4213834"/>
            <a:ext cx="3476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 </a:t>
            </a:r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bay về </a:t>
            </a:r>
            <a:r>
              <a:rPr lang="en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3676" y="4193490"/>
            <a:ext cx="10607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</a:t>
            </a:r>
            <a:r>
              <a:rPr lang="en-US" sz="24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787530" y="4777902"/>
            <a:ext cx="8683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V</a:t>
            </a:r>
            <a:r>
              <a:rPr lang="vi-VN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ì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vi-VN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màng danh </a:t>
            </a:r>
            <a:r>
              <a:rPr lang="vi-VN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1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6" grpId="0"/>
      <p:bldP spid="11" grpId="0"/>
      <p:bldP spid="27" grpId="0"/>
      <p:bldP spid="12" grpId="0"/>
      <p:bldP spid="18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734633" y="4777902"/>
            <a:ext cx="1540221" cy="156155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73895" y="4922079"/>
            <a:ext cx="1534016" cy="149469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591504" y="1465718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112358" y="205441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12502" y="97878"/>
            <a:ext cx="1720413" cy="131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99" y="104574"/>
            <a:ext cx="537198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3848" y="871618"/>
            <a:ext cx="4359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3848" y="1403784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3848" y="1886553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252409" y="398056"/>
            <a:ext cx="1247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CC3300"/>
                </a:solidFill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8483" y="2328373"/>
            <a:ext cx="4863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5-Point Star 23"/>
          <p:cNvSpPr/>
          <p:nvPr/>
        </p:nvSpPr>
        <p:spPr>
          <a:xfrm>
            <a:off x="1388326" y="2913443"/>
            <a:ext cx="219585" cy="2546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23713" y="2804467"/>
            <a:ext cx="147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3713" y="3246146"/>
            <a:ext cx="6203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23713" y="3756579"/>
            <a:ext cx="9553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26422" y="4267012"/>
            <a:ext cx="5863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18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6" grpId="0"/>
      <p:bldP spid="24" grpId="0" animBg="1"/>
      <p:bldP spid="3" grpId="0"/>
      <p:bldP spid="7" grpId="0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734633" y="4777902"/>
            <a:ext cx="1540221" cy="156155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73895" y="4922079"/>
            <a:ext cx="1534016" cy="149469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591504" y="1465718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112358" y="205441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12502" y="97878"/>
            <a:ext cx="1720413" cy="131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99" y="104574"/>
            <a:ext cx="537198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3848" y="871618"/>
            <a:ext cx="4359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3848" y="1403784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3848" y="1886553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252409" y="398056"/>
            <a:ext cx="1247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CC3300"/>
                </a:solidFill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8483" y="2328373"/>
            <a:ext cx="4863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8483" y="2822659"/>
            <a:ext cx="259558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endParaRPr lang="en-US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7911" y="3401924"/>
            <a:ext cx="2510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3925082" y="3401923"/>
            <a:ext cx="5239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ơn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Thánh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1607911" y="3939995"/>
            <a:ext cx="34964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</a:rPr>
              <a:t>- Dấu tích xưa còn lưu lại: 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956005" y="3926237"/>
            <a:ext cx="6443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ụi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tre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đằng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ngà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ao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...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1883776" y="4460414"/>
            <a:ext cx="5232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Tạo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bằng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chứng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xác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thực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cho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lời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kể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93587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6" grpId="0"/>
      <p:bldP spid="8" grpId="0"/>
      <p:bldP spid="9" grpId="0"/>
      <p:bldP spid="27" grpId="0"/>
      <p:bldP spid="28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734633" y="4777902"/>
            <a:ext cx="1540221" cy="156155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73895" y="4922079"/>
            <a:ext cx="1534016" cy="149469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591504" y="1465718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112358" y="205441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12502" y="97878"/>
            <a:ext cx="1720413" cy="131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99" y="104574"/>
            <a:ext cx="537198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3848" y="871618"/>
            <a:ext cx="4359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3848" y="1403784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3848" y="1886553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252409" y="398056"/>
            <a:ext cx="1247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CC3300"/>
                </a:solidFill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93848" y="2369322"/>
            <a:ext cx="3627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5888" y="2827762"/>
            <a:ext cx="2896947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6106795" algn="l"/>
              </a:tabLst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Gióng</a:t>
            </a:r>
            <a:endParaRPr lang="en-US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4743" y="3376291"/>
            <a:ext cx="3209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4552743" y="3376291"/>
            <a:ext cx="2860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mời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sứ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...”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1490403" y="3859378"/>
            <a:ext cx="3573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824726" y="3859377"/>
            <a:ext cx="4506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tâu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sắm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ta ...”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1607911" y="4350775"/>
            <a:ext cx="6718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6" grpId="0"/>
      <p:bldP spid="24" grpId="0"/>
      <p:bldP spid="3" grpId="0"/>
      <p:bldP spid="7" grpId="0"/>
      <p:bldP spid="25" grpId="0"/>
      <p:bldP spid="26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734633" y="4777902"/>
            <a:ext cx="1540221" cy="156155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73895" y="4922079"/>
            <a:ext cx="1534016" cy="149469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591504" y="1465718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112358" y="205441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12502" y="97878"/>
            <a:ext cx="1720413" cy="131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99" y="104574"/>
            <a:ext cx="537198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3848" y="871618"/>
            <a:ext cx="4359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3848" y="1403784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3848" y="1886553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252409" y="398056"/>
            <a:ext cx="1247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CC3300"/>
                </a:solidFill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93848" y="2369322"/>
            <a:ext cx="3627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5888" y="2827762"/>
            <a:ext cx="2896947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6106795" algn="l"/>
              </a:tabLst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Gióng</a:t>
            </a:r>
            <a:endParaRPr lang="en-US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65888" y="3326679"/>
            <a:ext cx="320312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106795" algn="l"/>
              </a:tabLst>
            </a:pP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Gióng</a:t>
            </a:r>
            <a:endParaRPr lang="en-US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41838" y="3808159"/>
            <a:ext cx="461857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106795" algn="l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41838" y="4278770"/>
            <a:ext cx="4770088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106795" algn="l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456331" y="4806704"/>
            <a:ext cx="8860118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106795" algn="l"/>
              </a:tabLst>
            </a:pP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Gắn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kiện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lịch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chống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giặc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ngoại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xâm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Vương</a:t>
            </a:r>
            <a:endParaRPr lang="en-US" sz="24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21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6" grpId="0"/>
      <p:bldP spid="27" grpId="0"/>
      <p:bldP spid="32" grpId="0"/>
      <p:bldP spid="33" grpId="0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734633" y="4777902"/>
            <a:ext cx="1540221" cy="156155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73895" y="4922079"/>
            <a:ext cx="1534016" cy="149469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591504" y="1465718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112358" y="205441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12502" y="97878"/>
            <a:ext cx="1720413" cy="131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99" y="104574"/>
            <a:ext cx="537198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3848" y="871618"/>
            <a:ext cx="4359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3848" y="1403784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3848" y="1886553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252409" y="398056"/>
            <a:ext cx="1247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CC3300"/>
                </a:solidFill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93848" y="2369322"/>
            <a:ext cx="3627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5888" y="2827762"/>
            <a:ext cx="2896947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6106795" algn="l"/>
              </a:tabLst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Gióng</a:t>
            </a:r>
            <a:endParaRPr lang="en-US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65888" y="3326679"/>
            <a:ext cx="320312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106795" algn="l"/>
              </a:tabLst>
            </a:pP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Gióng</a:t>
            </a:r>
            <a:endParaRPr lang="en-US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8841" y="3856214"/>
            <a:ext cx="317907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106795" algn="l"/>
              </a:tabLst>
            </a:pP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endParaRPr lang="en-US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7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6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758879" y="2794336"/>
            <a:ext cx="5100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solidFill>
                  <a:srgbClr val="FF0000"/>
                </a:solidFill>
                <a:latin typeface="Segoe Script" panose="030B0504020000000003" pitchFamily="66" charset="0"/>
              </a:rPr>
              <a:t>Khởi</a:t>
            </a:r>
            <a:r>
              <a:rPr lang="en-US" altLang="zh-CN" sz="60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Segoe Script" panose="030B0504020000000003" pitchFamily="66" charset="0"/>
              </a:rPr>
              <a:t>động</a:t>
            </a:r>
            <a:endParaRPr lang="zh-CN" altLang="en-US" sz="60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2148054" cy="1643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1850992" cy="1416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15357" y="383078"/>
            <a:ext cx="336342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PHIẾU HỌC TẬP SỐ 3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40673" y="1075851"/>
            <a:ext cx="11332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116442"/>
              </p:ext>
            </p:extLst>
          </p:nvPr>
        </p:nvGraphicFramePr>
        <p:xfrm>
          <a:off x="750904" y="2696691"/>
          <a:ext cx="10377055" cy="34443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58146">
                  <a:extLst>
                    <a:ext uri="{9D8B030D-6E8A-4147-A177-3AD203B41FA5}">
                      <a16:colId xmlns:a16="http://schemas.microsoft.com/office/drawing/2014/main" val="3175548014"/>
                    </a:ext>
                  </a:extLst>
                </a:gridCol>
                <a:gridCol w="5818909">
                  <a:extLst>
                    <a:ext uri="{9D8B030D-6E8A-4147-A177-3AD203B41FA5}">
                      <a16:colId xmlns:a16="http://schemas.microsoft.com/office/drawing/2014/main" val="4015043961"/>
                    </a:ext>
                  </a:extLst>
                </a:gridCol>
              </a:tblGrid>
              <a:tr h="83601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đuổi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đuổi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079977"/>
                  </a:ext>
                </a:extLst>
              </a:tr>
              <a:tr h="1304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304278"/>
                  </a:ext>
                </a:extLst>
              </a:tr>
              <a:tr h="1304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01305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33986" y="3556349"/>
            <a:ext cx="9749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8200" y="3961262"/>
            <a:ext cx="10342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0914" y="4378436"/>
            <a:ext cx="990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7239" y="3544696"/>
            <a:ext cx="11076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4345" y="3947549"/>
            <a:ext cx="28980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54199" y="4350402"/>
            <a:ext cx="16818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8555" y="4862087"/>
            <a:ext cx="13692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77352" y="4862087"/>
            <a:ext cx="13692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8796" y="5344154"/>
            <a:ext cx="26340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92921" y="5364469"/>
            <a:ext cx="26452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93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" grpId="0"/>
      <p:bldP spid="8" grpId="0"/>
      <p:bldP spid="9" grpId="0"/>
      <p:bldP spid="12" grpId="0"/>
      <p:bldP spid="14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734633" y="4777902"/>
            <a:ext cx="1540221" cy="156155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73895" y="4922079"/>
            <a:ext cx="1534016" cy="149469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591504" y="1465718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112358" y="205441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12502" y="97878"/>
            <a:ext cx="1720413" cy="131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99" y="104574"/>
            <a:ext cx="537198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3848" y="871618"/>
            <a:ext cx="4359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3848" y="1403784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3848" y="1886553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252409" y="398056"/>
            <a:ext cx="1247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CC3300"/>
                </a:solidFill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93848" y="2369322"/>
            <a:ext cx="3627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5888" y="2827762"/>
            <a:ext cx="2896947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6106795" algn="l"/>
              </a:tabLst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Gióng</a:t>
            </a:r>
            <a:endParaRPr lang="en-US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65888" y="3326679"/>
            <a:ext cx="320312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106795" algn="l"/>
              </a:tabLst>
            </a:pP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Gióng</a:t>
            </a:r>
            <a:endParaRPr lang="en-US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8841" y="3856214"/>
            <a:ext cx="317907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106795" algn="l"/>
              </a:tabLst>
            </a:pP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endParaRPr lang="en-US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65888" y="4318875"/>
            <a:ext cx="1003425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106795" algn="l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23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6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1573901" cy="12040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01502" y="292060"/>
            <a:ext cx="336342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PHIẾU HỌC TẬP SỐ 4</a:t>
            </a:r>
            <a:endParaRPr lang="en-US" sz="24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555724"/>
              </p:ext>
            </p:extLst>
          </p:nvPr>
        </p:nvGraphicFramePr>
        <p:xfrm>
          <a:off x="1136073" y="1005840"/>
          <a:ext cx="9986729" cy="481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86729">
                  <a:extLst>
                    <a:ext uri="{9D8B030D-6E8A-4147-A177-3AD203B41FA5}">
                      <a16:colId xmlns:a16="http://schemas.microsoft.com/office/drawing/2014/main" val="13024314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u="sng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u="sng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2400" b="1" u="none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i="1" u="none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i="1" u="none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u="none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b="1" i="1" u="none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u="none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b="1" i="1" u="none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u="none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1" i="1" u="none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u="none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1" i="1" u="none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u="none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i="1" u="none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u="none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b="1" i="1" u="none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1" i="1" u="none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2400" b="1" i="1" u="none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u="none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Gióng</a:t>
                      </a:r>
                      <a:r>
                        <a:rPr lang="en-US" sz="2400" b="1" i="1" u="none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endParaRPr lang="en-US" sz="2200" b="0" u="none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200" b="0" u="none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200" b="0" u="none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380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i="0" u="sng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i="0" u="sng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</a:t>
                      </a:r>
                      <a:r>
                        <a:rPr lang="en-US" sz="2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b="1" i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1" i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2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Gióng</a:t>
                      </a:r>
                      <a:r>
                        <a:rPr lang="en-US" sz="2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b="1" i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endParaRPr lang="en-US" sz="24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4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24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endParaRPr lang="en-US" sz="2200" b="1" i="1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74476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99309" y="1507700"/>
            <a:ext cx="9573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0680" y="5041913"/>
            <a:ext cx="461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6072" y="3200317"/>
            <a:ext cx="9836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6071" y="4280468"/>
            <a:ext cx="9836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4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" grpId="0"/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12502" y="97878"/>
            <a:ext cx="1720413" cy="131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99" y="104574"/>
            <a:ext cx="537198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9159" y="900483"/>
            <a:ext cx="3902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1424" y="1362148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1424" y="1904795"/>
            <a:ext cx="1865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63099" y="5081796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31424" y="5472410"/>
            <a:ext cx="9284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6855" y="2328882"/>
            <a:ext cx="1933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57473" y="2767388"/>
            <a:ext cx="10515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82904" y="3907106"/>
            <a:ext cx="10449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9628541" y="523823"/>
            <a:ext cx="1247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CC3300"/>
                </a:solidFill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4079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6" grpId="0"/>
      <p:bldP spid="17" grpId="0"/>
      <p:bldP spid="18" grpId="0"/>
      <p:bldP spid="21" grpId="0"/>
      <p:bldP spid="24" grpId="0"/>
      <p:bldP spid="25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12502" y="97878"/>
            <a:ext cx="1720413" cy="131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99" y="104574"/>
            <a:ext cx="537198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9159" y="900483"/>
            <a:ext cx="3902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1424" y="1362148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1424" y="1904795"/>
            <a:ext cx="1865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31423" y="2456484"/>
            <a:ext cx="1985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1419" y="3008173"/>
            <a:ext cx="4249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6, 7 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/23)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628541" y="484984"/>
            <a:ext cx="1247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CC3300"/>
                </a:solidFill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285581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6" grpId="0"/>
      <p:bldP spid="26" grpId="0"/>
      <p:bldP spid="3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23"/>
          <p:cNvSpPr/>
          <p:nvPr/>
        </p:nvSpPr>
        <p:spPr>
          <a:xfrm>
            <a:off x="4654224" y="2667846"/>
            <a:ext cx="3630794" cy="1323457"/>
          </a:xfrm>
          <a:prstGeom prst="rect">
            <a:avLst/>
          </a:prstGeom>
        </p:spPr>
        <p:txBody>
          <a:bodyPr wrap="square" lIns="91458" tIns="45729" rIns="91458" bIns="45729">
            <a:spAutoFit/>
          </a:bodyPr>
          <a:lstStyle/>
          <a:p>
            <a:pPr algn="ctr">
              <a:defRPr/>
            </a:pPr>
            <a:r>
              <a:rPr lang="zh-CN" altLang="en-US" sz="4000" b="1" spc="300" dirty="0">
                <a:solidFill>
                  <a:srgbClr val="FF0000"/>
                </a:solidFill>
                <a:latin typeface="Lucida Handwriting" panose="03010101010101010101" pitchFamily="66" charset="0"/>
                <a:ea typeface="微软雅黑" pitchFamily="34" charset="-122"/>
                <a:cs typeface="+mn-ea"/>
                <a:sym typeface="+mn-lt"/>
              </a:rPr>
              <a:t>Thanks for watching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2148054" cy="16433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3462" y="200927"/>
            <a:ext cx="8916095" cy="5232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NHÌN HÌNH ĐOÁN NHÂN VẬT LỊCH SỬ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2309" y="989186"/>
            <a:ext cx="4944341" cy="4714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4219" y="5831999"/>
            <a:ext cx="260577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43425" y="5803525"/>
            <a:ext cx="247724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2116" y="986951"/>
            <a:ext cx="4762500" cy="471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2148054" cy="16433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3462" y="200927"/>
            <a:ext cx="8916095" cy="5232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NHÌN HÌNH ĐOÁN NHÂN VẬT LỊCH SỬ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887" y="986952"/>
            <a:ext cx="4960363" cy="42444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91357" y="5531680"/>
            <a:ext cx="257795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85726" y="5488820"/>
            <a:ext cx="2954655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0649" y="981605"/>
            <a:ext cx="4976551" cy="424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22" grpId="0" animBg="1"/>
      <p:bldP spid="22" grpId="1" animBg="1"/>
      <p:bldP spid="23" grpId="0" animBg="1"/>
      <p:bldP spid="23" grpId="1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2148054" cy="16433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3462" y="101261"/>
            <a:ext cx="9077731" cy="755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1588" y="958491"/>
            <a:ext cx="4876800" cy="47634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04219" y="5831999"/>
            <a:ext cx="245570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1367" y="5839382"/>
            <a:ext cx="258974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1283" y="974687"/>
            <a:ext cx="4309910" cy="47472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24932" y="5139595"/>
            <a:ext cx="1895742" cy="2216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22" grpId="0" animBg="1"/>
      <p:bldP spid="22" grpId="1" animBg="1"/>
      <p:bldP spid="23" grpId="0" animBg="1"/>
      <p:bldP spid="23" grpId="1" animBg="1"/>
      <p:bldP spid="12" grpId="0" animBg="1"/>
      <p:bldP spid="1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758879" y="2417569"/>
            <a:ext cx="51000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Tri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Segoe Script" panose="030B0504020000000003" pitchFamily="66" charset="0"/>
              </a:rPr>
              <a:t>thức</a:t>
            </a:r>
            <a:r>
              <a:rPr lang="en-US" altLang="zh-CN" sz="60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Segoe Script" panose="030B0504020000000003" pitchFamily="66" charset="0"/>
              </a:rPr>
              <a:t>đọc</a:t>
            </a:r>
            <a:r>
              <a:rPr lang="en-US" altLang="zh-CN" sz="60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Segoe Script" panose="030B0504020000000003" pitchFamily="66" charset="0"/>
              </a:rPr>
              <a:t>hiểu</a:t>
            </a:r>
            <a:endParaRPr lang="zh-CN" altLang="en-US" sz="60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2148054" cy="164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0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2148054" cy="1643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6243"/>
            <a:ext cx="12192000" cy="592974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891145" y="1108545"/>
            <a:ext cx="8409709" cy="41564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80893" y="1454067"/>
            <a:ext cx="8919961" cy="41564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80893" y="1812551"/>
            <a:ext cx="3163398" cy="776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82674" y="4143670"/>
            <a:ext cx="8518180" cy="10198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380893" y="4483760"/>
            <a:ext cx="8919961" cy="41564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80893" y="4892801"/>
            <a:ext cx="5546380" cy="2078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91145" y="5340485"/>
            <a:ext cx="8409709" cy="2078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380893" y="5727063"/>
            <a:ext cx="8919961" cy="41564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380893" y="6080534"/>
            <a:ext cx="6114416" cy="2078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3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74592" y="0"/>
            <a:ext cx="2148054" cy="16433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6243"/>
            <a:ext cx="12192000" cy="617053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680542" y="3161177"/>
            <a:ext cx="8409709" cy="41564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80893" y="3511661"/>
            <a:ext cx="8639781" cy="74519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27161" y="3894301"/>
            <a:ext cx="8793513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09478" y="4311986"/>
            <a:ext cx="3581177" cy="179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32648" y="4720574"/>
            <a:ext cx="8305496" cy="55057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09478" y="5111954"/>
            <a:ext cx="5562377" cy="26483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09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1457</Words>
  <Application>Microsoft Office PowerPoint</Application>
  <PresentationFormat>Widescreen</PresentationFormat>
  <Paragraphs>280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Microsoft YaHei</vt:lpstr>
      <vt:lpstr>Microsoft YaHei</vt:lpstr>
      <vt:lpstr>宋体</vt:lpstr>
      <vt:lpstr>Arial</vt:lpstr>
      <vt:lpstr>Arial Unicode MS</vt:lpstr>
      <vt:lpstr>Batang</vt:lpstr>
      <vt:lpstr>Calibri</vt:lpstr>
      <vt:lpstr>Lucida Handwriting</vt:lpstr>
      <vt:lpstr>Segoe Script</vt:lpstr>
      <vt:lpstr>黑体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pc</cp:lastModifiedBy>
  <cp:revision>584</cp:revision>
  <dcterms:created xsi:type="dcterms:W3CDTF">2016-02-25T11:28:00Z</dcterms:created>
  <dcterms:modified xsi:type="dcterms:W3CDTF">2021-09-21T06:56:25Z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